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58" autoAdjust="0"/>
  </p:normalViewPr>
  <p:slideViewPr>
    <p:cSldViewPr>
      <p:cViewPr varScale="1">
        <p:scale>
          <a:sx n="74" d="100"/>
          <a:sy n="74" d="100"/>
        </p:scale>
        <p:origin x="-104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F8A308B-1C2D-40B9-80FB-B27694B39D78}" type="datetimeFigureOut">
              <a:rPr lang="en-US" smtClean="0"/>
              <a:t>6/6/2012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D76A37C-23E3-4FA8-91C1-61AB142ABC2E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8A308B-1C2D-40B9-80FB-B27694B39D78}" type="datetimeFigureOut">
              <a:rPr lang="en-US" smtClean="0"/>
              <a:t>6/6/2012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76A37C-23E3-4FA8-91C1-61AB142ABC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8A308B-1C2D-40B9-80FB-B27694B39D78}" type="datetimeFigureOut">
              <a:rPr lang="en-US" smtClean="0"/>
              <a:t>6/6/2012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76A37C-23E3-4FA8-91C1-61AB142ABC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8A308B-1C2D-40B9-80FB-B27694B39D78}" type="datetimeFigureOut">
              <a:rPr lang="en-US" smtClean="0"/>
              <a:t>6/6/2012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76A37C-23E3-4FA8-91C1-61AB142ABC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F8A308B-1C2D-40B9-80FB-B27694B39D78}" type="datetimeFigureOut">
              <a:rPr lang="en-US" smtClean="0"/>
              <a:t>6/6/2012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D76A37C-23E3-4FA8-91C1-61AB142ABC2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8A308B-1C2D-40B9-80FB-B27694B39D78}" type="datetimeFigureOut">
              <a:rPr lang="en-US" smtClean="0"/>
              <a:t>6/6/2012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4D76A37C-23E3-4FA8-91C1-61AB142ABC2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8A308B-1C2D-40B9-80FB-B27694B39D78}" type="datetimeFigureOut">
              <a:rPr lang="en-US" smtClean="0"/>
              <a:t>6/6/2012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4D76A37C-23E3-4FA8-91C1-61AB142ABC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8A308B-1C2D-40B9-80FB-B27694B39D78}" type="datetimeFigureOut">
              <a:rPr lang="en-US" smtClean="0"/>
              <a:t>6/6/2012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76A37C-23E3-4FA8-91C1-61AB142ABC2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8A308B-1C2D-40B9-80FB-B27694B39D78}" type="datetimeFigureOut">
              <a:rPr lang="en-US" smtClean="0"/>
              <a:t>6/6/2012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76A37C-23E3-4FA8-91C1-61AB142ABC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F8A308B-1C2D-40B9-80FB-B27694B39D78}" type="datetimeFigureOut">
              <a:rPr lang="en-US" smtClean="0"/>
              <a:t>6/6/2012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D76A37C-23E3-4FA8-91C1-61AB142ABC2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F8A308B-1C2D-40B9-80FB-B27694B39D78}" type="datetimeFigureOut">
              <a:rPr lang="en-US" smtClean="0"/>
              <a:t>6/6/2012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D76A37C-23E3-4FA8-91C1-61AB142ABC2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F8A308B-1C2D-40B9-80FB-B27694B39D78}" type="datetimeFigureOut">
              <a:rPr lang="en-US" smtClean="0"/>
              <a:t>6/6/2012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4D76A37C-23E3-4FA8-91C1-61AB142ABC2E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67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Creating your own email blast: </a:t>
            </a:r>
            <a:br>
              <a:rPr lang="en-US" dirty="0" smtClean="0"/>
            </a:br>
            <a:r>
              <a:rPr lang="en-US" dirty="0" smtClean="0"/>
              <a:t>a (very) basic how-to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Find an email service provider.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2011 </a:t>
            </a:r>
            <a:r>
              <a:rPr lang="en-US" dirty="0" err="1" smtClean="0"/>
              <a:t>Groundwire</a:t>
            </a:r>
            <a:r>
              <a:rPr lang="en-US" dirty="0" smtClean="0"/>
              <a:t> Email Service Provider report:</a:t>
            </a:r>
          </a:p>
          <a:p>
            <a:pPr lvl="1"/>
            <a:r>
              <a:rPr lang="en-US" dirty="0" smtClean="0"/>
              <a:t>http://</a:t>
            </a:r>
            <a:r>
              <a:rPr lang="en-US" dirty="0" smtClean="0"/>
              <a:t>tinyurl.com/d4cc2md</a:t>
            </a:r>
          </a:p>
          <a:p>
            <a:endParaRPr lang="en-US" dirty="0" smtClean="0"/>
          </a:p>
          <a:p>
            <a:r>
              <a:rPr lang="en-US" dirty="0" smtClean="0"/>
              <a:t>We picked </a:t>
            </a:r>
            <a:r>
              <a:rPr lang="en-US" dirty="0" err="1" smtClean="0"/>
              <a:t>MailChimp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Easy, intuitive.</a:t>
            </a:r>
          </a:p>
          <a:p>
            <a:pPr lvl="1"/>
            <a:r>
              <a:rPr lang="en-US" dirty="0" smtClean="0"/>
              <a:t>Cheap: cost based on recipients,  frequency of mailing.</a:t>
            </a:r>
          </a:p>
          <a:p>
            <a:pPr lvl="2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Costs us about $2,800/year to send monthly to 33,000.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Upload your list of subscribers.</a:t>
            </a:r>
          </a:p>
          <a:p>
            <a:pPr lvl="1"/>
            <a:r>
              <a:rPr lang="en-US" dirty="0" smtClean="0"/>
              <a:t>Excel file.</a:t>
            </a:r>
          </a:p>
          <a:p>
            <a:pPr lvl="1"/>
            <a:r>
              <a:rPr lang="en-US" dirty="0" err="1" smtClean="0"/>
              <a:t>MailChimp</a:t>
            </a:r>
            <a:r>
              <a:rPr lang="en-US" dirty="0" smtClean="0"/>
              <a:t> removes duplicates, tracks </a:t>
            </a:r>
            <a:r>
              <a:rPr lang="en-US" dirty="0" err="1" smtClean="0"/>
              <a:t>unsubscribes</a:t>
            </a:r>
            <a:r>
              <a:rPr lang="en-US" dirty="0" smtClean="0"/>
              <a:t>, bounces, etc.</a:t>
            </a:r>
          </a:p>
          <a:p>
            <a:endParaRPr lang="en-US" dirty="0" smtClean="0"/>
          </a:p>
          <a:p>
            <a:r>
              <a:rPr lang="en-US" dirty="0" smtClean="0"/>
              <a:t>Use their template or copy/paste your own.</a:t>
            </a:r>
          </a:p>
          <a:p>
            <a:endParaRPr lang="en-US" dirty="0" smtClean="0"/>
          </a:p>
          <a:p>
            <a:r>
              <a:rPr lang="en-US" dirty="0" smtClean="0"/>
              <a:t>Test it.</a:t>
            </a:r>
          </a:p>
          <a:p>
            <a:pPr lvl="1"/>
            <a:r>
              <a:rPr lang="en-US" dirty="0" err="1" smtClean="0"/>
              <a:t>MailChimp</a:t>
            </a:r>
            <a:r>
              <a:rPr lang="en-US" dirty="0" smtClean="0"/>
              <a:t> has built-in tools.</a:t>
            </a:r>
          </a:p>
          <a:p>
            <a:endParaRPr lang="en-US" dirty="0" smtClean="0"/>
          </a:p>
          <a:p>
            <a:r>
              <a:rPr lang="en-US" dirty="0" smtClean="0"/>
              <a:t>Mail it.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Metrics.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MailChimp</a:t>
            </a:r>
            <a:r>
              <a:rPr lang="en-US" dirty="0" smtClean="0"/>
              <a:t> gives you boatloads:</a:t>
            </a:r>
          </a:p>
          <a:p>
            <a:pPr lvl="1"/>
            <a:r>
              <a:rPr lang="en-US" dirty="0" smtClean="0"/>
              <a:t>Open rates</a:t>
            </a:r>
          </a:p>
          <a:p>
            <a:pPr lvl="2"/>
            <a:r>
              <a:rPr lang="en-US" dirty="0" smtClean="0"/>
              <a:t>% of recipients that opened your email.</a:t>
            </a:r>
          </a:p>
          <a:p>
            <a:pPr lvl="1"/>
            <a:r>
              <a:rPr lang="en-US" dirty="0" smtClean="0"/>
              <a:t>Total clicks</a:t>
            </a:r>
          </a:p>
          <a:p>
            <a:pPr lvl="1"/>
            <a:r>
              <a:rPr lang="en-US" dirty="0" smtClean="0"/>
              <a:t>Times forwarded</a:t>
            </a:r>
          </a:p>
          <a:p>
            <a:pPr lvl="1"/>
            <a:r>
              <a:rPr lang="en-US" dirty="0" smtClean="0"/>
              <a:t>Who clicked what</a:t>
            </a:r>
          </a:p>
          <a:p>
            <a:pPr lvl="1"/>
            <a:r>
              <a:rPr lang="en-US" dirty="0" smtClean="0"/>
              <a:t>Recipients who liked on </a:t>
            </a:r>
            <a:r>
              <a:rPr lang="en-US" dirty="0" err="1" smtClean="0"/>
              <a:t>Facebook</a:t>
            </a:r>
            <a:endParaRPr lang="en-US" dirty="0" smtClean="0"/>
          </a:p>
          <a:p>
            <a:pPr lvl="1"/>
            <a:r>
              <a:rPr lang="en-US" dirty="0" smtClean="0"/>
              <a:t>..and so 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It’s early yet. Only 3 newsletters. But:</a:t>
            </a:r>
          </a:p>
          <a:p>
            <a:endParaRPr lang="en-US" dirty="0" smtClean="0"/>
          </a:p>
          <a:p>
            <a:r>
              <a:rPr lang="en-US" dirty="0" smtClean="0"/>
              <a:t>Open rates average about 25%.</a:t>
            </a:r>
          </a:p>
          <a:p>
            <a:endParaRPr lang="en-US" dirty="0" smtClean="0"/>
          </a:p>
          <a:p>
            <a:r>
              <a:rPr lang="en-US" dirty="0" smtClean="0"/>
              <a:t>“Most-clicked” stories average about 900 clicks. </a:t>
            </a:r>
          </a:p>
          <a:p>
            <a:endParaRPr lang="en-US" dirty="0" smtClean="0"/>
          </a:p>
          <a:p>
            <a:r>
              <a:rPr lang="en-US" dirty="0" smtClean="0"/>
              <a:t>Last blast (June 1):</a:t>
            </a:r>
          </a:p>
          <a:p>
            <a:pPr lvl="1"/>
            <a:r>
              <a:rPr lang="en-US" dirty="0" smtClean="0"/>
              <a:t>31,338 recipients</a:t>
            </a:r>
          </a:p>
          <a:p>
            <a:pPr lvl="1"/>
            <a:r>
              <a:rPr lang="en-US" dirty="0" smtClean="0"/>
              <a:t>50 </a:t>
            </a:r>
            <a:r>
              <a:rPr lang="en-US" dirty="0" err="1" smtClean="0"/>
              <a:t>unsubscribes</a:t>
            </a:r>
            <a:r>
              <a:rPr lang="en-US" dirty="0" smtClean="0"/>
              <a:t> so far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upcak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999" y="459000"/>
            <a:ext cx="7920001" cy="594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Take-home messages: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07920"/>
            <a:ext cx="8229600" cy="4526280"/>
          </a:xfrm>
        </p:spPr>
        <p:txBody>
          <a:bodyPr/>
          <a:lstStyle/>
          <a:p>
            <a:r>
              <a:rPr lang="en-US" dirty="0" smtClean="0"/>
              <a:t>It’s pretty easy.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It can be fairly inexpensive.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background: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Budget cuts: we stopped printing Endeavors in January 2012.</a:t>
            </a:r>
          </a:p>
          <a:p>
            <a:endParaRPr lang="en-US" dirty="0" smtClean="0"/>
          </a:p>
          <a:p>
            <a:r>
              <a:rPr lang="en-US" dirty="0" smtClean="0"/>
              <a:t>Circulation was 40,000.</a:t>
            </a:r>
          </a:p>
          <a:p>
            <a:pPr lvl="1"/>
            <a:r>
              <a:rPr lang="en-US" dirty="0" smtClean="0"/>
              <a:t>30,000+ were to lifetime members of the alumni association.</a:t>
            </a:r>
          </a:p>
          <a:p>
            <a:pPr lvl="1"/>
            <a:r>
              <a:rPr lang="en-US" dirty="0" smtClean="0"/>
              <a:t>Rest went to campus, other targeted audiences (media, legislators, etc.)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Keep some of that audience?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</a:t>
            </a:r>
            <a:r>
              <a:rPr lang="en-US" dirty="0" smtClean="0"/>
              <a:t>tactic: </a:t>
            </a:r>
            <a:r>
              <a:rPr lang="en-US" dirty="0" smtClean="0"/>
              <a:t>a monthly HTML newsletter </a:t>
            </a:r>
            <a:r>
              <a:rPr lang="en-US" dirty="0" smtClean="0"/>
              <a:t>containing </a:t>
            </a:r>
            <a:r>
              <a:rPr lang="en-US" dirty="0" smtClean="0"/>
              <a:t>a roundup of </a:t>
            </a:r>
            <a:r>
              <a:rPr lang="en-US" dirty="0" smtClean="0"/>
              <a:t>stories</a:t>
            </a:r>
            <a:r>
              <a:rPr lang="en-US" dirty="0" smtClean="0"/>
              <a:t>, videos, and </a:t>
            </a:r>
            <a:r>
              <a:rPr lang="en-US" dirty="0" smtClean="0"/>
              <a:t>slideshows we’d </a:t>
            </a:r>
            <a:r>
              <a:rPr lang="en-US" dirty="0" smtClean="0"/>
              <a:t>posted to our site, along with </a:t>
            </a:r>
            <a:r>
              <a:rPr lang="en-US" dirty="0" smtClean="0"/>
              <a:t>few </a:t>
            </a:r>
            <a:r>
              <a:rPr lang="en-US" dirty="0" smtClean="0"/>
              <a:t>other things </a:t>
            </a:r>
            <a:r>
              <a:rPr lang="en-US" dirty="0" smtClean="0"/>
              <a:t>from </a:t>
            </a:r>
            <a:r>
              <a:rPr lang="en-US" dirty="0" smtClean="0"/>
              <a:t>other UNC units (news releases, etc.).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Newsletter also has </a:t>
            </a:r>
            <a:r>
              <a:rPr lang="en-US" dirty="0" smtClean="0"/>
              <a:t>links to </a:t>
            </a:r>
            <a:r>
              <a:rPr lang="en-US" dirty="0" smtClean="0"/>
              <a:t>our </a:t>
            </a:r>
            <a:r>
              <a:rPr lang="en-US" dirty="0" err="1" smtClean="0"/>
              <a:t>Facebook</a:t>
            </a:r>
            <a:r>
              <a:rPr lang="en-US" dirty="0" smtClean="0"/>
              <a:t>, Twitter pages.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Disclaimer: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We’re new at this and muddling our way through it.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Only sent 3 newsletters so far.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Audiences: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built lists of email addresses:</a:t>
            </a:r>
          </a:p>
          <a:p>
            <a:pPr lvl="1"/>
            <a:r>
              <a:rPr lang="en-US" dirty="0" smtClean="0"/>
              <a:t>30,000 alumni.</a:t>
            </a:r>
          </a:p>
          <a:p>
            <a:pPr lvl="2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Alumni Association creates for us</a:t>
            </a:r>
          </a:p>
          <a:p>
            <a:pPr lvl="2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Potential to add 30,000 more</a:t>
            </a:r>
          </a:p>
          <a:p>
            <a:pPr lvl="1"/>
            <a:r>
              <a:rPr lang="en-US" dirty="0" smtClean="0"/>
              <a:t>Campus: faculty, research staff, professional staff, and people working for our parent division.</a:t>
            </a:r>
          </a:p>
          <a:p>
            <a:pPr lvl="2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Human Resources creates for us.</a:t>
            </a:r>
          </a:p>
          <a:p>
            <a:pPr lvl="1"/>
            <a:r>
              <a:rPr lang="en-US" dirty="0" smtClean="0"/>
              <a:t>Others: legislators, media, colleagues at other universities, etc.</a:t>
            </a:r>
          </a:p>
          <a:p>
            <a:pPr lvl="2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We created by hand.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the newsletter: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 HTML page.</a:t>
            </a:r>
          </a:p>
          <a:p>
            <a:pPr lvl="1"/>
            <a:r>
              <a:rPr lang="en-US" dirty="0" smtClean="0"/>
              <a:t>Literally emailing people an old-school web page (built with tables and other old-timey markup).</a:t>
            </a:r>
          </a:p>
          <a:p>
            <a:endParaRPr lang="en-US" dirty="0" smtClean="0"/>
          </a:p>
          <a:p>
            <a:r>
              <a:rPr lang="en-US" dirty="0" smtClean="0"/>
              <a:t>But playing field is not so simple.</a:t>
            </a:r>
          </a:p>
          <a:p>
            <a:pPr lvl="1"/>
            <a:r>
              <a:rPr lang="en-US" dirty="0" smtClean="0"/>
              <a:t>Variation </a:t>
            </a:r>
            <a:r>
              <a:rPr lang="en-US" dirty="0" smtClean="0"/>
              <a:t>in the way different email programs display web </a:t>
            </a:r>
            <a:r>
              <a:rPr lang="en-US" dirty="0" smtClean="0"/>
              <a:t>pages. Your design has to be </a:t>
            </a:r>
            <a:r>
              <a:rPr lang="en-US" dirty="0" smtClean="0"/>
              <a:t>tested and shown to work across </a:t>
            </a:r>
            <a:r>
              <a:rPr lang="en-US" dirty="0" smtClean="0"/>
              <a:t>all.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Templates: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Several companies sell them. </a:t>
            </a:r>
          </a:p>
          <a:p>
            <a:pPr lvl="1"/>
            <a:r>
              <a:rPr lang="en-US" dirty="0" smtClean="0"/>
              <a:t>Lots of different layouts, color schemes, etc.</a:t>
            </a:r>
          </a:p>
          <a:p>
            <a:pPr lvl="1"/>
            <a:r>
              <a:rPr lang="en-US" dirty="0" smtClean="0"/>
              <a:t>Know HTML? Can customize your own.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Email service providers also offer.</a:t>
            </a:r>
          </a:p>
          <a:p>
            <a:endParaRPr lang="en-US" dirty="0" smtClean="0"/>
          </a:p>
          <a:p>
            <a:r>
              <a:rPr lang="en-US" dirty="0" smtClean="0"/>
              <a:t>Instead of spending days or weeks developing and testing a design, we bought one.</a:t>
            </a:r>
          </a:p>
          <a:p>
            <a:pPr lvl="1"/>
            <a:r>
              <a:rPr lang="en-US" dirty="0" smtClean="0"/>
              <a:t>For $15.00.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 newsletter: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do HTML?</a:t>
            </a:r>
          </a:p>
          <a:p>
            <a:pPr lvl="1"/>
            <a:r>
              <a:rPr lang="en-US" dirty="0" smtClean="0"/>
              <a:t>Can easily add/edit content</a:t>
            </a:r>
          </a:p>
          <a:p>
            <a:endParaRPr lang="en-US" dirty="0" smtClean="0"/>
          </a:p>
          <a:p>
            <a:r>
              <a:rPr lang="en-US" dirty="0" smtClean="0"/>
              <a:t>Can’t do HTML?</a:t>
            </a:r>
          </a:p>
          <a:p>
            <a:pPr lvl="1"/>
            <a:r>
              <a:rPr lang="en-US" dirty="0" smtClean="0"/>
              <a:t>Email service provider templates are idiot-proof</a:t>
            </a:r>
          </a:p>
          <a:p>
            <a:endParaRPr lang="en-US" dirty="0" smtClean="0"/>
          </a:p>
          <a:p>
            <a:r>
              <a:rPr lang="en-US" dirty="0" smtClean="0"/>
              <a:t>Ready to mail?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910</TotalTime>
  <Words>495</Words>
  <Application>Microsoft Office PowerPoint</Application>
  <PresentationFormat>On-screen Show (4:3)</PresentationFormat>
  <Paragraphs>89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Foundry</vt:lpstr>
      <vt:lpstr>Creating your own email blast:  a (very) basic how-to</vt:lpstr>
      <vt:lpstr>Take-home messages:</vt:lpstr>
      <vt:lpstr>Some background:</vt:lpstr>
      <vt:lpstr>Keep some of that audience?</vt:lpstr>
      <vt:lpstr>Disclaimer:</vt:lpstr>
      <vt:lpstr>Audiences:</vt:lpstr>
      <vt:lpstr>Building the newsletter:</vt:lpstr>
      <vt:lpstr>Templates:</vt:lpstr>
      <vt:lpstr>Creating a newsletter:</vt:lpstr>
      <vt:lpstr>Find an email service provider.</vt:lpstr>
      <vt:lpstr>Next…</vt:lpstr>
      <vt:lpstr>Metrics.</vt:lpstr>
      <vt:lpstr>Evaluating?</vt:lpstr>
      <vt:lpstr>Slide 14</vt:lpstr>
    </vt:vector>
  </TitlesOfParts>
  <Company>The University of North Carolina at Chapel Hill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(very) basic how-to on creating your own email blast</dc:title>
  <dc:creator>jdsmith</dc:creator>
  <cp:lastModifiedBy>jdsmith</cp:lastModifiedBy>
  <cp:revision>16</cp:revision>
  <dcterms:created xsi:type="dcterms:W3CDTF">2012-06-06T19:20:50Z</dcterms:created>
  <dcterms:modified xsi:type="dcterms:W3CDTF">2012-06-07T10:31:33Z</dcterms:modified>
</cp:coreProperties>
</file>